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424" r:id="rId3"/>
    <p:sldId id="425" r:id="rId4"/>
    <p:sldId id="421" r:id="rId5"/>
    <p:sldId id="258" r:id="rId6"/>
    <p:sldId id="259" r:id="rId7"/>
    <p:sldId id="260" r:id="rId8"/>
    <p:sldId id="370" r:id="rId9"/>
    <p:sldId id="262" r:id="rId10"/>
    <p:sldId id="377" r:id="rId11"/>
    <p:sldId id="263" r:id="rId12"/>
    <p:sldId id="264" r:id="rId13"/>
    <p:sldId id="371" r:id="rId14"/>
    <p:sldId id="265" r:id="rId15"/>
    <p:sldId id="266" r:id="rId16"/>
    <p:sldId id="422" r:id="rId17"/>
    <p:sldId id="372" r:id="rId18"/>
    <p:sldId id="267" r:id="rId19"/>
    <p:sldId id="423" r:id="rId20"/>
    <p:sldId id="373" r:id="rId21"/>
    <p:sldId id="269" r:id="rId22"/>
    <p:sldId id="375" r:id="rId23"/>
    <p:sldId id="431" r:id="rId24"/>
    <p:sldId id="432" r:id="rId25"/>
    <p:sldId id="434" r:id="rId26"/>
    <p:sldId id="433" r:id="rId27"/>
    <p:sldId id="435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37F65-4496-0D4D-2610-347D6D168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207D10-8AB8-9DDE-0AD6-F7034AFE0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CAC32-2F75-2368-1B80-B8C7D9AEE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2F0FB-1C36-4A13-3E14-314DD6C5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DED31-9DB4-3733-9BC0-CC2A055E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55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249EC-1D89-750A-095C-A92B67163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7A5FB-A034-D884-C0CF-AB3A95124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1180E-A50C-C8F8-57C0-58298ED46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263D4-42C4-B5A0-E4B0-6AE7DBFA6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0158C-1354-E1FD-A845-03AAFDF3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9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56AE4B-8C96-F76D-C84C-090CC6CA85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1310C-DC57-AB4F-1E6B-CF453DF1D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959A7-B395-E572-7F6D-6C302E247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0F154-6F19-7A5A-9F72-8ECE69E59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F1C7F-0014-5AF3-9A20-5FA30EB2C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58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>
            <a:extLst>
              <a:ext uri="{FF2B5EF4-FFF2-40B4-BE49-F238E27FC236}">
                <a16:creationId xmlns:a16="http://schemas.microsoft.com/office/drawing/2014/main" id="{99F1704B-0AFC-95B4-3406-472399148F65}"/>
              </a:ext>
            </a:extLst>
          </p:cNvPr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54C2982-E2F8-9068-0E2D-72D7A8FC5F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DE7C86C-14B9-C489-871E-0668343A192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CD5C31-704B-4928-BA3A-8AECAC927AB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067C142-1F32-F43A-D58C-4C007D5C241A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C33A8-5A11-4B39-A179-02A0FB218CB9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47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696C9A-0AEF-4E5A-28D1-259E80C32F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A4434-6EDA-4B4E-966C-F07E51A4DFE2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121995-057C-D1D1-83BA-6DB4FECF9E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221F25-DEFA-A036-665E-1D0DEE1890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6EFAEE-012F-4BA6-B94E-9B02974DCC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785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C86545-7175-0345-9449-A325D7FB2C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47D3D-81BD-4B54-B8AB-E01873CD5C80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461D84-514D-7E75-9471-23A992EFC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78EA19-F33D-CB0D-58A3-1EBD01484C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1250E4-D132-42C1-AFA4-2851B27EC5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339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03B0D0-AD6E-DCE2-2EA9-9A108A4FD3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33E49-B5F1-48A7-A44F-207E4B7A29CC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99C918-0656-AB21-17B8-30103B311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12C63F-3BBF-FD24-0BD9-F398D1876D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785C01-5DF8-418D-AADA-3B9B21D1B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2227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5F0F81-3679-CA55-8B86-C11D745BF0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50299-6CF9-4F43-B375-6C986413844B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B246DED-EF58-0C69-E560-F7DF7AB95E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C31E54E-D9E4-463F-6789-EA23E00E3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4BED4-4BD7-4C78-92FB-61B039BF0B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693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439C76-B0A7-ED38-7FA5-5F706CB8B7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84CB6-B195-462A-AC61-3288216909F4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EC8D423-A835-7219-D127-CD572E4C87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A8B6A3-73C1-8201-75BA-019CF73B62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46D7CF-5B86-45A6-8FA3-DB18BCA0C2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5796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AE54CA9-12A1-1014-6C17-D4F0504A3B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D8C6E-D159-458B-A242-896CB94FE43B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C891791-6246-B837-55C8-1AACD7212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987E55E-35F6-64F0-C2C9-C43FCCBD74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CCD7CB-EE72-4B6A-931F-086943922E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805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C979D-4DB1-4129-BDC5-A3F53282DC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C1641-8D92-4258-9473-979A96E616CB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BB654B-004E-75CF-7460-611B31A44D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E92D2F-38B6-1F37-982B-E206C47114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50AD2-6044-4CF1-85C8-0E75375D86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89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CD91E-62BA-800D-F7B8-C49DC3E4C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B755-E350-6D08-AED9-85B28F6A0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E3261-F4CD-C609-E2A6-E6AB94B97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7BFFF-CAF8-8EEF-3434-57B6AD9E9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786DB-336A-313C-286E-1EF870FA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564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A3A217-7B92-A051-7A19-7DD8E80256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467D5-C55D-427C-B4BE-7134824CFA3A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75333E-E008-24DF-0429-9619711041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488A74-802E-69C3-F16E-5A5C853DD8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9FBF4E-0AA0-40AA-81AD-475335CDFA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4894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F7FA12-A3EA-8EB4-A928-A32F6E104F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2C18C-D214-40B0-A1F3-829DD207ABEC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965B36-9295-CD77-2226-3671737536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B43FD7-0221-B07B-3CBE-7578547AEA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80423A-4052-4FBA-8C2C-AC7C78558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7516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5B3585-4710-D045-E0EF-C976BA9FEB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4C70F-8D69-4D4D-A593-95C1A24503C8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281168-06EC-6EF0-AA4D-4F31E57D64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47A470-C2E2-F49E-7A71-9ADFE4D8EC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283A1-AF9F-4635-9695-C0ED35DC19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23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DF9D9-FFEF-C016-3951-276EADCD8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55B3A-E048-6F16-FCCF-9BEC6A027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B0D1-935C-551D-B23A-3D0BFDF26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87824-BC9D-0CCE-75C9-E5FD9FBEA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9FCF6-478C-D8AA-D31B-B6F30F11C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58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9893-992C-83F9-1E8E-53F1CE8AD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2BA9E-0D36-5D54-0C4A-DC86410B87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12239-E6E6-DFFC-0573-B9ECA66D1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19E683-6E4B-D862-1E36-E74CE0B57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F9ABDE-39F8-FA19-A0BF-E73774BC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9D3314-1A1A-5FD2-9673-2B321E4E4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3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81701-F58A-0A72-56EF-5613F3871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E34C4-9176-1D38-AECB-F4DF42EFB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445F5-2A07-332B-1511-64CFDD922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B82BD4-8CE0-9C29-9D72-ED55B489BB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550D34-916F-33FB-BEAA-59A250158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EE9CBA-4D68-A7AA-7B1D-35A123F53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5974C2-5C09-6E0C-3824-FBD65DE99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140-EC7F-B835-5779-2D3565733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5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A6D4F-10C7-A006-D13E-698194609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17E63C-BA6E-8872-5FAC-A9C6E12FD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25665C-CFB7-7561-EB44-F0C45CA91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FE5922-C579-C9F6-BB9B-17373F2D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9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6AD72-F85B-5D74-A11C-E9CCEED6C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7F939F-9ED2-9A8A-2F3F-6A175351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6F526-70C7-3667-0FD0-DB3B4F242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97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14998-8ABB-DE9F-2B9D-95154664C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56506-89B5-AC74-774A-D3E8C4F89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480B1-CB9C-769C-284E-2034FEC93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C8C56-2176-F957-DDC1-8A1107107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2C54BC-468F-C62D-812A-FB783C59A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D4F826-D0FB-7A3C-0CD8-489E695A5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143D8-4557-E6B8-C7CF-C62E93376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F1FA30-2057-594D-ACFC-58D4733AE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1ADCFE-627E-5772-AC90-6CF3640BC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CDB17-6DC2-57D6-A95F-9C44D2707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0ACCD-B4E3-7E74-C69E-292FE8E8D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70F552-E841-EFAA-4E96-FF6494A98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5B8ADC-932B-21FF-CBF9-A4FA9A6C4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6156E-1EC4-4961-6DA9-15B2E8A7A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5DE69-4D37-6B61-46B5-6A1B1111B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764E5-6188-4A5F-9573-33B9436A17E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2F961-0936-8862-8468-ED84A6A84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B7FB2-2E76-002A-8D85-C9E9FBB14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7EFE6-D1E4-4081-B104-F706FD760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2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4910A66C-EE24-B9D6-AE1E-D4C9458341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0DD7034-88FB-1F87-9D03-FCE0A00664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4388" name="Rectangle 4">
            <a:extLst>
              <a:ext uri="{FF2B5EF4-FFF2-40B4-BE49-F238E27FC236}">
                <a16:creationId xmlns:a16="http://schemas.microsoft.com/office/drawing/2014/main" id="{1C57104C-1188-4749-3AF9-EBC386EB8A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31D44670-B4FE-4224-ADA0-463D58DCF995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144389" name="Rectangle 5">
            <a:extLst>
              <a:ext uri="{FF2B5EF4-FFF2-40B4-BE49-F238E27FC236}">
                <a16:creationId xmlns:a16="http://schemas.microsoft.com/office/drawing/2014/main" id="{00A2B7E6-01F0-8804-AF83-B9641920C2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0" name="Rectangle 6">
            <a:extLst>
              <a:ext uri="{FF2B5EF4-FFF2-40B4-BE49-F238E27FC236}">
                <a16:creationId xmlns:a16="http://schemas.microsoft.com/office/drawing/2014/main" id="{F128ABBE-2C92-7823-9E25-B32DA782E5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C570C925-4F00-4E45-8229-1FFBEB4603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46712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2">
            <a:extLst>
              <a:ext uri="{FF2B5EF4-FFF2-40B4-BE49-F238E27FC236}">
                <a16:creationId xmlns:a16="http://schemas.microsoft.com/office/drawing/2014/main" id="{92AEDFAF-70BD-782C-7D42-C3A0BC181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1" y="1146176"/>
            <a:ext cx="7739063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3075" name="TextBox 3">
            <a:extLst>
              <a:ext uri="{FF2B5EF4-FFF2-40B4-BE49-F238E27FC236}">
                <a16:creationId xmlns:a16="http://schemas.microsoft.com/office/drawing/2014/main" id="{18AEE972-9893-E5B1-D899-6B3265489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6" y="2747964"/>
            <a:ext cx="78914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 dirty="0">
                <a:latin typeface="Book Antiqua" panose="02040602050305030304" pitchFamily="18" charset="0"/>
              </a:rPr>
              <a:t>TITLE OF THE TOPIC: </a:t>
            </a:r>
            <a:r>
              <a:rPr lang="en-US" sz="2800" b="1" kern="1200" cap="all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Composites</a:t>
            </a:r>
            <a:r>
              <a:rPr lang="en-US" sz="1600" b="1" kern="1200" cap="all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</a:t>
            </a:r>
            <a:endParaRPr lang="en-US" altLang="en-US" sz="2800" dirty="0">
              <a:latin typeface="Book Antiqua" panose="02040602050305030304" pitchFamily="18" charset="0"/>
            </a:endParaRPr>
          </a:p>
        </p:txBody>
      </p:sp>
      <p:sp>
        <p:nvSpPr>
          <p:cNvPr id="3076" name="TextBox 5">
            <a:extLst>
              <a:ext uri="{FF2B5EF4-FFF2-40B4-BE49-F238E27FC236}">
                <a16:creationId xmlns:a16="http://schemas.microsoft.com/office/drawing/2014/main" id="{10D683A3-E83C-D0C1-495A-851D60D8B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1" y="5345114"/>
            <a:ext cx="8545513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Book Antiqua" panose="02040602050305030304" pitchFamily="18" charset="0"/>
              </a:rPr>
              <a:t>DEPARTMENT OF CONSERVATIVE DENTISTRY AND ENDODONTICS </a:t>
            </a:r>
          </a:p>
        </p:txBody>
      </p:sp>
      <p:pic>
        <p:nvPicPr>
          <p:cNvPr id="3077" name="Picture 6">
            <a:extLst>
              <a:ext uri="{FF2B5EF4-FFF2-40B4-BE49-F238E27FC236}">
                <a16:creationId xmlns:a16="http://schemas.microsoft.com/office/drawing/2014/main" id="{B71D9F78-ACF1-5C97-AFAA-77CEA4A15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>
            <a:fillRect/>
          </a:stretch>
        </p:blipFill>
        <p:spPr bwMode="auto">
          <a:xfrm>
            <a:off x="1524000" y="-19050"/>
            <a:ext cx="1563688" cy="15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Slide Number Placeholder 1">
            <a:extLst>
              <a:ext uri="{FF2B5EF4-FFF2-40B4-BE49-F238E27FC236}">
                <a16:creationId xmlns:a16="http://schemas.microsoft.com/office/drawing/2014/main" id="{AFBA7358-CCB0-2978-25EE-0C814056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AFFE83-C04D-42AB-8CD8-ABA8A3DC5867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CCE2FA9-89AB-5F34-0FC4-44BC64E71EB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-1447800"/>
            <a:ext cx="8229600" cy="11430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6F3E43B-FA2A-BF0F-D439-6E45C2EFC31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524000" y="685800"/>
            <a:ext cx="91440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To build up cores in post core cases.</a:t>
            </a:r>
          </a:p>
          <a:p>
            <a:pPr marL="0" indent="0" eaLnBrk="1" hangingPunct="1">
              <a:buNone/>
              <a:defRPr/>
            </a:pPr>
            <a:endParaRPr lang="en-US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Esthetic enhancement areas &amp; procedures like </a:t>
            </a:r>
          </a:p>
          <a:p>
            <a:pPr lvl="1"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veneers,</a:t>
            </a:r>
          </a:p>
          <a:p>
            <a:pPr lvl="1"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diastema</a:t>
            </a:r>
            <a:r>
              <a:rPr lang="en-US" dirty="0">
                <a:solidFill>
                  <a:schemeClr val="bg1"/>
                </a:solidFill>
              </a:rPr>
              <a:t> closures, </a:t>
            </a:r>
          </a:p>
          <a:p>
            <a:pPr lvl="1"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tooth contour modifications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Repair of  chipped porcelain restorations</a:t>
            </a:r>
          </a:p>
          <a:p>
            <a:pPr eaLnBrk="1" hangingPunct="1">
              <a:buFontTx/>
              <a:buNone/>
              <a:defRPr/>
            </a:pPr>
            <a:endParaRPr lang="en-US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Periodontal splinting.</a:t>
            </a:r>
          </a:p>
          <a:p>
            <a:pPr eaLnBrk="1" hangingPunct="1">
              <a:defRPr/>
            </a:pP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28676" name="TextBox 4">
            <a:extLst>
              <a:ext uri="{FF2B5EF4-FFF2-40B4-BE49-F238E27FC236}">
                <a16:creationId xmlns:a16="http://schemas.microsoft.com/office/drawing/2014/main" id="{CA48A1EA-83A0-1336-A130-C8BF6C047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8153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0000"/>
                </a:solidFill>
              </a:rPr>
              <a:t>Indications </a:t>
            </a:r>
            <a:endParaRPr lang="en-IN" altLang="en-US" sz="4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D9F5FC6-D79B-B8B9-B7A1-B3E21C3D47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733800" y="152400"/>
            <a:ext cx="7772400" cy="11430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i="1" u="sng" dirty="0">
                <a:solidFill>
                  <a:srgbClr val="FF0000"/>
                </a:solidFill>
              </a:rPr>
              <a:t>ADVANTAGES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F7FAD34-5C3A-7790-A03B-B93D7B169D6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828800" y="1447800"/>
            <a:ext cx="8458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Esthetics.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Conservation of tooth structure.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Less complex tooth preparations.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Insulative, with decreased thermal conductivity.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Easily repairable.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6DFCB31-72A0-FEA3-7587-9666F9F9CD02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#</a:t>
            </a:r>
            <a:r>
              <a:rPr lang="en-US" sz="3400" b="1" dirty="0"/>
              <a:t> </a:t>
            </a: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Good  retention.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# Low  </a:t>
            </a:r>
            <a:r>
              <a:rPr lang="en-US" sz="3400" b="1" dirty="0" err="1">
                <a:solidFill>
                  <a:schemeClr val="bg1">
                    <a:lumMod val="75000"/>
                  </a:schemeClr>
                </a:solidFill>
              </a:rPr>
              <a:t>microleakage</a:t>
            </a: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# Minimal  interfacial  staining.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# Increased  strength  of  remaining tooth  structure.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/>
          </a:p>
        </p:txBody>
      </p:sp>
      <p:sp>
        <p:nvSpPr>
          <p:cNvPr id="30723" name="TextBox 2">
            <a:extLst>
              <a:ext uri="{FF2B5EF4-FFF2-40B4-BE49-F238E27FC236}">
                <a16:creationId xmlns:a16="http://schemas.microsoft.com/office/drawing/2014/main" id="{AB68A751-9165-FE94-07AC-CE464E0D3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57250"/>
            <a:ext cx="91440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FF0000"/>
                </a:solidFill>
              </a:rPr>
              <a:t>Bonding to tooth structure resulting in  </a:t>
            </a:r>
          </a:p>
        </p:txBody>
      </p:sp>
      <p:sp>
        <p:nvSpPr>
          <p:cNvPr id="30724" name="TextBox 3">
            <a:extLst>
              <a:ext uri="{FF2B5EF4-FFF2-40B4-BE49-F238E27FC236}">
                <a16:creationId xmlns:a16="http://schemas.microsoft.com/office/drawing/2014/main" id="{11F68C02-6C79-079F-3548-DB62478CC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801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Advantages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F0DFE00-C9BF-5336-1333-C2C26B19CAC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-304800"/>
            <a:ext cx="7772400" cy="11430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i="1" u="sng" dirty="0">
                <a:solidFill>
                  <a:srgbClr val="FF0000"/>
                </a:solidFill>
              </a:rPr>
              <a:t>CONTRAINDICATIONS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83E9966-819A-018B-D680-3C33DEE2490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752600" y="838200"/>
            <a:ext cx="8458200" cy="3962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operating site cannot be isolated from contamination by oral fluids.</a:t>
            </a:r>
          </a:p>
          <a:p>
            <a:pPr eaLnBrk="1" hangingPunct="1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all the occlusion contacts will be on the restorative material.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 posterior restorations</a:t>
            </a:r>
          </a:p>
          <a:p>
            <a:pPr eaLnBrk="1" hangingPunct="1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Bruxism</a:t>
            </a:r>
          </a:p>
          <a:p>
            <a:pPr eaLnBrk="1" hangingPunct="1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isolation</a:t>
            </a:r>
          </a:p>
          <a:p>
            <a:pPr eaLnBrk="1" hangingPunct="1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caries index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291785A-55E0-2313-D9FB-F8F103D00C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-152400"/>
            <a:ext cx="7772400" cy="11430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0000"/>
                </a:solidFill>
              </a:rPr>
              <a:t>DISADVANTAGES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15080AE-B4CE-E57B-A14A-EC0767453B3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524000" y="914400"/>
            <a:ext cx="89916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3400" b="1" i="1" u="sng" dirty="0">
              <a:solidFill>
                <a:schemeClr val="hlink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sz="3400" b="1" dirty="0">
                <a:solidFill>
                  <a:schemeClr val="bg1"/>
                </a:solidFill>
                <a:effectLst/>
              </a:rPr>
              <a:t>Potential gap formation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400" b="1" dirty="0">
                <a:solidFill>
                  <a:schemeClr val="bg1"/>
                </a:solidFill>
                <a:effectLst/>
              </a:rPr>
              <a:t>More difficult and time consuming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400" b="1" dirty="0">
                <a:solidFill>
                  <a:schemeClr val="bg1"/>
                </a:solidFill>
                <a:effectLst/>
              </a:rPr>
              <a:t>Technique sensitive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400" b="1" dirty="0">
                <a:solidFill>
                  <a:schemeClr val="bg1"/>
                </a:solidFill>
                <a:effectLst/>
              </a:rPr>
              <a:t>Greater </a:t>
            </a:r>
            <a:r>
              <a:rPr lang="en-US" sz="3400" b="1" dirty="0" err="1">
                <a:solidFill>
                  <a:schemeClr val="bg1"/>
                </a:solidFill>
                <a:effectLst/>
              </a:rPr>
              <a:t>occlusal</a:t>
            </a:r>
            <a:r>
              <a:rPr lang="en-US" sz="3400" b="1" dirty="0">
                <a:solidFill>
                  <a:schemeClr val="bg1"/>
                </a:solidFill>
                <a:effectLst/>
              </a:rPr>
              <a:t> wear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400" b="1" dirty="0">
                <a:solidFill>
                  <a:schemeClr val="bg1"/>
                </a:solidFill>
                <a:effectLst/>
              </a:rPr>
              <a:t>High coefficient of thermal expansion</a:t>
            </a:r>
            <a:r>
              <a:rPr lang="en-US" sz="3400" dirty="0">
                <a:solidFill>
                  <a:schemeClr val="bg1"/>
                </a:solidFill>
                <a:effectLst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3400" b="1" dirty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3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B8013-2B12-82D2-CE4E-FEB72AE02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066800"/>
            <a:ext cx="8229600" cy="4114800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US" sz="4000" dirty="0">
                <a:solidFill>
                  <a:srgbClr val="FF0000"/>
                </a:solidFill>
              </a:rPr>
              <a:t>Potential gap formation :-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chemeClr val="bg1"/>
                </a:solidFill>
              </a:rPr>
              <a:t>The cause is – forces of </a:t>
            </a:r>
            <a:r>
              <a:rPr lang="en-US" b="1" u="sng" dirty="0">
                <a:solidFill>
                  <a:srgbClr val="FF0000"/>
                </a:solidFill>
                <a:effectLst/>
              </a:rPr>
              <a:t>polymerization shrinkage</a:t>
            </a:r>
            <a:r>
              <a:rPr lang="en-US" b="1" dirty="0">
                <a:solidFill>
                  <a:schemeClr val="bg1"/>
                </a:solidFill>
              </a:rPr>
              <a:t> of material during the curing.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63C951A3-828D-9BCB-0894-AFB8A85A47F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81200" y="228600"/>
            <a:ext cx="8305800" cy="632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400" b="1" i="1" u="sng" dirty="0">
                <a:solidFill>
                  <a:srgbClr val="FF0000"/>
                </a:solidFill>
              </a:rPr>
              <a:t>More difficult, time consuming, </a:t>
            </a:r>
            <a:r>
              <a:rPr lang="en-US" sz="3400" dirty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3400" b="1" dirty="0">
              <a:solidFill>
                <a:schemeClr val="bg1"/>
              </a:solidFill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Tooth treatment requires multiple steps.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Difficult insertion.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Establishing contacts &amp; contours may be more difficult.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Finishing &amp; polishing procedures are more difficult.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C5A7D0CC-E3A4-87B5-29F6-EEFD98D91E6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981200" y="1071564"/>
            <a:ext cx="9144000" cy="47958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400" b="1" i="1" u="sng">
                <a:solidFill>
                  <a:srgbClr val="FF0000"/>
                </a:solidFill>
                <a:effectLst/>
              </a:rPr>
              <a:t>Technique sensitive</a:t>
            </a:r>
            <a:r>
              <a:rPr lang="en-US" altLang="en-US" sz="3400">
                <a:solidFill>
                  <a:srgbClr val="FF0000"/>
                </a:solidFill>
                <a:effectLst/>
              </a:rPr>
              <a:t> </a:t>
            </a:r>
            <a:r>
              <a:rPr lang="en-US" altLang="en-US" sz="3400">
                <a:effectLst/>
              </a:rPr>
              <a:t>–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400">
                <a:effectLst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Isolation of operating site,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Placement of etchant,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Bonding procedures,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Placement of material is very demanding of proper</a:t>
            </a:r>
            <a:r>
              <a:rPr lang="en-US" altLang="en-US" sz="2800" b="1">
                <a:effectLst/>
              </a:rPr>
              <a:t> </a:t>
            </a:r>
            <a:r>
              <a:rPr lang="en-US" altLang="en-US" sz="2800" b="1">
                <a:solidFill>
                  <a:schemeClr val="bg1"/>
                </a:solidFill>
                <a:effectLst/>
              </a:rPr>
              <a:t>technique.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340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3FB14D32-475E-F04F-B542-758B7A1A5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447800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b="1" i="1" u="sng">
                <a:solidFill>
                  <a:srgbClr val="FF0000"/>
                </a:solidFill>
                <a:effectLst/>
              </a:rPr>
              <a:t>Greater occlusal wear</a:t>
            </a:r>
            <a:r>
              <a:rPr lang="en-US" altLang="en-US" sz="4000">
                <a:solidFill>
                  <a:srgbClr val="FF0000"/>
                </a:solidFill>
                <a:effectLst/>
              </a:rPr>
              <a:t> –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b="1">
                <a:solidFill>
                  <a:schemeClr val="bg1"/>
                </a:solidFill>
                <a:effectLst/>
              </a:rPr>
              <a:t>In areas of high occlusal stress or when all of the tooth’s occlusal contacts are on the restoration.</a:t>
            </a:r>
            <a:endParaRPr lang="en-US" altLang="en-US" sz="4000" b="1">
              <a:solidFill>
                <a:schemeClr val="bg1"/>
              </a:solidFill>
              <a:effectLst/>
            </a:endParaRPr>
          </a:p>
          <a:p>
            <a:endParaRPr lang="en-US" altLang="en-US">
              <a:effectLst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9F53483F-F355-F2EC-2882-725A2B1D2FF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28800" y="-165100"/>
            <a:ext cx="8382000" cy="13843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2800" dirty="0">
                <a:solidFill>
                  <a:srgbClr val="0070C0"/>
                </a:solidFill>
              </a:rPr>
              <a:t>Disadvantages 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8BEB6494-9B6D-7574-C783-36F188031A6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81200" y="1143000"/>
            <a:ext cx="8229600" cy="4114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3400" b="1" i="1" u="sng" dirty="0">
                <a:solidFill>
                  <a:srgbClr val="FF0000"/>
                </a:solidFill>
              </a:rPr>
              <a:t>High linear coefficient of thermal expansion</a:t>
            </a:r>
            <a:r>
              <a:rPr lang="en-US" sz="3400" dirty="0">
                <a:solidFill>
                  <a:srgbClr val="FF0000"/>
                </a:solidFill>
              </a:rPr>
              <a:t> – </a:t>
            </a:r>
          </a:p>
          <a:p>
            <a:pPr eaLnBrk="1" hangingPunct="1">
              <a:defRPr/>
            </a:pPr>
            <a:r>
              <a:rPr lang="en-US" sz="3600" b="1" dirty="0">
                <a:solidFill>
                  <a:schemeClr val="bg1"/>
                </a:solidFill>
                <a:effectLst/>
              </a:rPr>
              <a:t>Co-</a:t>
            </a:r>
            <a:r>
              <a:rPr lang="en-US" sz="3600" b="1" dirty="0" err="1">
                <a:solidFill>
                  <a:schemeClr val="bg1"/>
                </a:solidFill>
                <a:effectLst/>
              </a:rPr>
              <a:t>effiecient</a:t>
            </a:r>
            <a:r>
              <a:rPr lang="en-US" sz="3600" b="1" dirty="0">
                <a:solidFill>
                  <a:schemeClr val="bg1"/>
                </a:solidFill>
                <a:effectLst/>
              </a:rPr>
              <a:t> of thermal expansion = 25 - 35 x 10</a:t>
            </a:r>
            <a:r>
              <a:rPr lang="en-US" sz="3600" b="1" baseline="30000" dirty="0">
                <a:solidFill>
                  <a:schemeClr val="bg1"/>
                </a:solidFill>
                <a:effectLst/>
              </a:rPr>
              <a:t>-6</a:t>
            </a:r>
            <a:r>
              <a:rPr lang="en-US" sz="3600" b="1" dirty="0">
                <a:solidFill>
                  <a:schemeClr val="bg1"/>
                </a:solidFill>
                <a:effectLst/>
              </a:rPr>
              <a:t>/c </a:t>
            </a:r>
            <a:endParaRPr lang="en-US" sz="3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b="1" dirty="0">
                <a:solidFill>
                  <a:schemeClr val="bg1"/>
                </a:solidFill>
              </a:rPr>
              <a:t>It can result in potential marginal percolation if an </a:t>
            </a:r>
            <a:r>
              <a:rPr lang="en-US" b="1" u="sng" dirty="0">
                <a:solidFill>
                  <a:srgbClr val="FF0000"/>
                </a:solidFill>
              </a:rPr>
              <a:t>inadequate bonding technique</a:t>
            </a:r>
            <a:r>
              <a:rPr lang="en-US" b="1" dirty="0">
                <a:solidFill>
                  <a:schemeClr val="bg1"/>
                </a:solidFill>
              </a:rPr>
              <a:t> is performed.</a:t>
            </a:r>
          </a:p>
          <a:p>
            <a:pPr eaLnBrk="1" hangingPunct="1">
              <a:buFontTx/>
              <a:buNone/>
              <a:defRPr/>
            </a:pPr>
            <a:endParaRPr lang="en-US" sz="3400" b="1" dirty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sz="3400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C5E0383-B16F-1B52-34EF-EF11B18B0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1" y="781050"/>
            <a:ext cx="6945313" cy="8270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cs typeface="Times New Roman" panose="02020603050405020304" pitchFamily="18" charset="0"/>
              </a:rPr>
              <a:t>Specific learning Objectives </a:t>
            </a:r>
            <a:endParaRPr lang="en-US" sz="2325" b="1" dirty="0"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A49E56-FFB1-0D7D-D6E1-1E4D7D5A2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64620"/>
              </p:ext>
            </p:extLst>
          </p:nvPr>
        </p:nvGraphicFramePr>
        <p:xfrm>
          <a:off x="3124200" y="2506663"/>
          <a:ext cx="9454222" cy="231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5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4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3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520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H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513">
                <a:tc>
                  <a:txBody>
                    <a:bodyPr/>
                    <a:lstStyle/>
                    <a:p>
                      <a:r>
                        <a:rPr lang="en-US" sz="1400" dirty="0"/>
                        <a:t>Definition, indication, contraindication, composition, Classification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Cognitive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Must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1847">
                <a:tc>
                  <a:txBody>
                    <a:bodyPr/>
                    <a:lstStyle/>
                    <a:p>
                      <a:r>
                        <a:rPr lang="en-US" sz="1400" dirty="0"/>
                        <a:t>Cavity preparation, clinical procedure, bonding agent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Psychomotor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Nice to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20">
                <a:tc>
                  <a:txBody>
                    <a:bodyPr/>
                    <a:lstStyle/>
                    <a:p>
                      <a:r>
                        <a:rPr lang="en-US" sz="1400" dirty="0"/>
                        <a:t>Methods of polymerization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Affective 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Desire to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21" name="TextBox 2">
            <a:extLst>
              <a:ext uri="{FF2B5EF4-FFF2-40B4-BE49-F238E27FC236}">
                <a16:creationId xmlns:a16="http://schemas.microsoft.com/office/drawing/2014/main" id="{7A57D357-5A21-9823-D167-32EA60E95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1" y="5176839"/>
            <a:ext cx="6215063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*Subtopic of importance</a:t>
            </a:r>
          </a:p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**  Cognitive, Psychomotor   or Affective </a:t>
            </a:r>
          </a:p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# Must know , Nice to know  &amp; Desire to know </a:t>
            </a:r>
          </a:p>
        </p:txBody>
      </p:sp>
      <p:sp>
        <p:nvSpPr>
          <p:cNvPr id="4122" name="Rectangle 3">
            <a:extLst>
              <a:ext uri="{FF2B5EF4-FFF2-40B4-BE49-F238E27FC236}">
                <a16:creationId xmlns:a16="http://schemas.microsoft.com/office/drawing/2014/main" id="{37056120-C0C1-48C5-5863-56AC81734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9575" y="2078039"/>
            <a:ext cx="73485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</a:t>
            </a:r>
            <a:endParaRPr lang="en-US" altLang="en-US" sz="2100" b="0">
              <a:latin typeface="Times New Roman" panose="02020603050405020304" pitchFamily="18" charset="0"/>
            </a:endParaRPr>
          </a:p>
        </p:txBody>
      </p:sp>
      <p:sp>
        <p:nvSpPr>
          <p:cNvPr id="4123" name="Slide Number Placeholder 4">
            <a:extLst>
              <a:ext uri="{FF2B5EF4-FFF2-40B4-BE49-F238E27FC236}">
                <a16:creationId xmlns:a16="http://schemas.microsoft.com/office/drawing/2014/main" id="{6D6843DF-D02A-65A2-B8C9-0A352D4C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A4E8FB-6E6A-4352-88F5-DD422851C49C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7851A80-7AA0-3617-522C-08179F1733B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228600"/>
            <a:ext cx="7772400" cy="11430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400" b="1" u="sng">
                <a:solidFill>
                  <a:srgbClr val="FF0000"/>
                </a:solidFill>
                <a:latin typeface="Arial" pitchFamily="34" charset="0"/>
              </a:rPr>
              <a:t>FACTORS AFFECTING LONGEVITY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5467B33-269A-C4AD-A952-C8866B4CF33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752600" y="1219200"/>
            <a:ext cx="8229600" cy="4343400"/>
          </a:xfrm>
        </p:spPr>
        <p:txBody>
          <a:bodyPr/>
          <a:lstStyle/>
          <a:p>
            <a:pPr eaLnBrk="1" hangingPunct="1">
              <a:defRPr/>
            </a:pPr>
            <a:endParaRPr lang="en-US" sz="3000" b="1" dirty="0">
              <a:solidFill>
                <a:schemeClr val="hlink"/>
              </a:solidFill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3000" b="1" dirty="0">
                <a:solidFill>
                  <a:srgbClr val="D109AB"/>
                </a:solidFill>
              </a:rPr>
              <a:t>     </a:t>
            </a:r>
            <a:r>
              <a:rPr lang="en-US" sz="3000" b="1" u="sng" dirty="0">
                <a:solidFill>
                  <a:srgbClr val="CC6600"/>
                </a:solidFill>
              </a:rPr>
              <a:t>MATERIAL RELATED FACTORS</a:t>
            </a:r>
          </a:p>
          <a:p>
            <a:pPr eaLnBrk="1" hangingPunct="1">
              <a:defRPr/>
            </a:pPr>
            <a:r>
              <a:rPr lang="en-US" sz="3000" b="1" dirty="0">
                <a:solidFill>
                  <a:schemeClr val="bg1">
                    <a:lumMod val="75000"/>
                  </a:schemeClr>
                </a:solidFill>
              </a:rPr>
              <a:t>NATURE &amp; EXTENT OF INITIAL Lesion</a:t>
            </a:r>
          </a:p>
          <a:p>
            <a:pPr eaLnBrk="1" hangingPunct="1">
              <a:defRPr/>
            </a:pPr>
            <a:endParaRPr lang="en-US" sz="3000" b="1" dirty="0">
              <a:solidFill>
                <a:schemeClr val="bg1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3000" b="1" dirty="0">
                <a:solidFill>
                  <a:schemeClr val="bg1">
                    <a:lumMod val="75000"/>
                  </a:schemeClr>
                </a:solidFill>
              </a:rPr>
              <a:t>TYPE OF MATERIAL USED.</a:t>
            </a:r>
          </a:p>
          <a:p>
            <a:pPr eaLnBrk="1" hangingPunct="1">
              <a:defRPr/>
            </a:pPr>
            <a:endParaRPr lang="en-US" sz="3000" b="1" dirty="0">
              <a:solidFill>
                <a:schemeClr val="bg1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3000" b="1" dirty="0">
                <a:solidFill>
                  <a:schemeClr val="bg1">
                    <a:lumMod val="75000"/>
                  </a:schemeClr>
                </a:solidFill>
              </a:rPr>
              <a:t>DEPENDING UPON THE MASTICATORY LOAD </a:t>
            </a:r>
          </a:p>
          <a:p>
            <a:pPr eaLnBrk="1" hangingPunct="1">
              <a:defRPr/>
            </a:pPr>
            <a:endParaRPr lang="en-US" sz="3000" b="1" dirty="0">
              <a:solidFill>
                <a:schemeClr val="folHlink"/>
              </a:solidFill>
            </a:endParaRPr>
          </a:p>
          <a:p>
            <a:pPr eaLnBrk="1" hangingPunct="1">
              <a:defRPr/>
            </a:pPr>
            <a:endParaRPr lang="en-US" sz="3000" b="1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32A6B7B-8415-38F9-E258-104DF8682C2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81200" y="762001"/>
            <a:ext cx="7467600" cy="452596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3400" b="1" u="sng" dirty="0">
                <a:solidFill>
                  <a:srgbClr val="CC6600"/>
                </a:solidFill>
              </a:rPr>
              <a:t>PATIENT’S FACTORS </a:t>
            </a:r>
          </a:p>
          <a:p>
            <a:pPr marL="0" indent="0" algn="ctr" eaLnBrk="1" hangingPunct="1">
              <a:buNone/>
              <a:defRPr/>
            </a:pPr>
            <a:endParaRPr lang="en-US" sz="3400" b="1" u="sng" dirty="0">
              <a:solidFill>
                <a:srgbClr val="CC6600"/>
              </a:solidFill>
            </a:endParaRPr>
          </a:p>
          <a:p>
            <a:pPr eaLnBrk="1" hangingPunct="1">
              <a:defRPr/>
            </a:pP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 ORAL HYGIENE </a:t>
            </a:r>
          </a:p>
          <a:p>
            <a:pPr eaLnBrk="1" hangingPunct="1">
              <a:buFontTx/>
              <a:buNone/>
              <a:defRPr/>
            </a:pPr>
            <a:endParaRPr lang="en-US" sz="3400" b="1" dirty="0">
              <a:solidFill>
                <a:schemeClr val="bg1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PROPER DIET</a:t>
            </a:r>
          </a:p>
          <a:p>
            <a:pPr eaLnBrk="1" hangingPunct="1">
              <a:defRPr/>
            </a:pPr>
            <a:endParaRPr lang="en-US" sz="3400" b="1" dirty="0">
              <a:solidFill>
                <a:schemeClr val="bg1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3400" b="1" dirty="0">
                <a:solidFill>
                  <a:schemeClr val="bg1">
                    <a:lumMod val="75000"/>
                  </a:schemeClr>
                </a:solidFill>
              </a:rPr>
              <a:t>OCCLUSION &amp; ADVERSE HABITS.</a:t>
            </a:r>
          </a:p>
          <a:p>
            <a:pPr eaLnBrk="1" hangingPunct="1">
              <a:defRPr/>
            </a:pPr>
            <a:endParaRPr lang="en-US" sz="3400" b="1" dirty="0">
              <a:solidFill>
                <a:schemeClr val="folHlink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sz="3400" b="1" dirty="0">
              <a:solidFill>
                <a:schemeClr val="folHlink"/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>
            <a:extLst>
              <a:ext uri="{FF2B5EF4-FFF2-40B4-BE49-F238E27FC236}">
                <a16:creationId xmlns:a16="http://schemas.microsoft.com/office/drawing/2014/main" id="{40191C26-217B-BD20-C138-FB67A93B9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228600"/>
            <a:ext cx="7729538" cy="2057400"/>
          </a:xfrm>
        </p:spPr>
        <p:txBody>
          <a:bodyPr/>
          <a:lstStyle/>
          <a:p>
            <a:r>
              <a:rPr lang="en-US" altLang="en-US" b="1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/>
              <a:t>Teaching Materials </a:t>
            </a:r>
            <a:br>
              <a:rPr lang="en-US" altLang="en-US" b="1">
                <a:cs typeface="Times New Roman" panose="02020603050405020304" pitchFamily="18" charset="0"/>
              </a:rPr>
            </a:br>
            <a:endParaRPr lang="en-US" altLang="en-US" sz="2700" b="1">
              <a:cs typeface="Times New Roman" panose="02020603050405020304" pitchFamily="18" charset="0"/>
            </a:endParaRPr>
          </a:p>
        </p:txBody>
      </p:sp>
      <p:sp>
        <p:nvSpPr>
          <p:cNvPr id="21507" name="Slide Number Placeholder 2">
            <a:extLst>
              <a:ext uri="{FF2B5EF4-FFF2-40B4-BE49-F238E27FC236}">
                <a16:creationId xmlns:a16="http://schemas.microsoft.com/office/drawing/2014/main" id="{654BA5EB-BD63-8A06-AE2F-50843EA7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1587EA-003C-4035-8C87-55DF2EE0468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436A0267-F6F8-6889-EDBD-966B00F32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558" y="2118519"/>
            <a:ext cx="9110662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279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5">
            <a:extLst>
              <a:ext uri="{FF2B5EF4-FFF2-40B4-BE49-F238E27FC236}">
                <a16:creationId xmlns:a16="http://schemas.microsoft.com/office/drawing/2014/main" id="{3751A2B8-C05C-E20E-8C5A-91E2AED86C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2143" y="342527"/>
            <a:ext cx="8545513" cy="1096963"/>
          </a:xfrm>
        </p:spPr>
        <p:txBody>
          <a:bodyPr/>
          <a:lstStyle/>
          <a:p>
            <a:r>
              <a:rPr lang="en-US" altLang="en-US" sz="2700" b="1" dirty="0">
                <a:cs typeface="Times New Roman" panose="02020603050405020304" pitchFamily="18" charset="0"/>
              </a:rPr>
              <a:t>TAKE HOME MESSEGE/ FOR THE TOPIC COVERED (SUMMARY)  </a:t>
            </a:r>
          </a:p>
        </p:txBody>
      </p:sp>
      <p:sp>
        <p:nvSpPr>
          <p:cNvPr id="22531" name="Slide Number Placeholder 1">
            <a:extLst>
              <a:ext uri="{FF2B5EF4-FFF2-40B4-BE49-F238E27FC236}">
                <a16:creationId xmlns:a16="http://schemas.microsoft.com/office/drawing/2014/main" id="{0B88A8DB-AEB3-7F40-CD74-4A07803E5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BC71EF-3F65-4897-830D-F5A0A962BA5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532" name="TextBox 3">
            <a:extLst>
              <a:ext uri="{FF2B5EF4-FFF2-40B4-BE49-F238E27FC236}">
                <a16:creationId xmlns:a16="http://schemas.microsoft.com/office/drawing/2014/main" id="{77CB0E73-041E-44C3-731A-C86206E1A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290" y="1553497"/>
            <a:ext cx="814111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/>
              <a:t>There is a wide scope of composite material in automotive, aerospace, wind energy, electrical, sports, domestic purpose, civil construction, medical chemical industries etc. Composite materials have a great potentiality of application in structures subjected primarily to compressive loads.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/>
              <a:t>Composite materials have attractive aspects like the relatively high compressive strength, good adaptability in fabricating thick composite shells, low weight, low density and corrosion resistance.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0" dirty="0"/>
              <a:t>Composite materials have good mechanical, electrical, chemical properties, due to which we can use composite material in many various industries. 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111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291AB29-A3B2-4626-D7B2-1BB7AD0C6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990600"/>
            <a:ext cx="7886700" cy="1093788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Question &amp; Answer Session</a:t>
            </a:r>
            <a:endParaRPr lang="en-US" altLang="en-US" sz="1800"/>
          </a:p>
        </p:txBody>
      </p:sp>
      <p:sp>
        <p:nvSpPr>
          <p:cNvPr id="24579" name="Slide Number Placeholder 1">
            <a:extLst>
              <a:ext uri="{FF2B5EF4-FFF2-40B4-BE49-F238E27FC236}">
                <a16:creationId xmlns:a16="http://schemas.microsoft.com/office/drawing/2014/main" id="{9B89950C-B983-F42E-A682-A633FF3A8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3A7AC1-F164-43BA-B7EC-CA97AFAAC88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34972D-F5AC-3BC0-1DE9-B2D989567635}"/>
              </a:ext>
            </a:extLst>
          </p:cNvPr>
          <p:cNvSpPr txBox="1"/>
          <p:nvPr/>
        </p:nvSpPr>
        <p:spPr>
          <a:xfrm>
            <a:off x="2054942" y="2556387"/>
            <a:ext cx="59288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Definition of composite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Indication,Contra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-indication, advantages and disadvantages of composite</a:t>
            </a:r>
          </a:p>
        </p:txBody>
      </p:sp>
    </p:spTree>
    <p:extLst>
      <p:ext uri="{BB962C8B-B14F-4D97-AF65-F5344CB8AC3E}">
        <p14:creationId xmlns:p14="http://schemas.microsoft.com/office/powerpoint/2010/main" val="4033081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95A76-6EB0-519A-D9F3-43A81833E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131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endParaRPr lang="en-US" sz="1650" dirty="0"/>
          </a:p>
        </p:txBody>
      </p:sp>
      <p:sp>
        <p:nvSpPr>
          <p:cNvPr id="23555" name="Slide Number Placeholder 2">
            <a:extLst>
              <a:ext uri="{FF2B5EF4-FFF2-40B4-BE49-F238E27FC236}">
                <a16:creationId xmlns:a16="http://schemas.microsoft.com/office/drawing/2014/main" id="{953499BE-BD4D-569D-730A-BBFAC3F22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25002B-3B3D-4318-825D-D205A59F5FB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E259A946-EEA5-ABC0-6F35-BD1A645F5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558" y="2118519"/>
            <a:ext cx="9110662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55831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BAEFFDC6-D517-BB29-3D63-5708CEDA4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667000"/>
            <a:ext cx="8123238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lgerian" panose="04020705040A02060702" pitchFamily="82" charset="0"/>
                <a:ea typeface="+mn-ea"/>
                <a:cs typeface="Times New Roman" panose="02020603050405020304" pitchFamily="18" charset="0"/>
              </a:rPr>
              <a:t>THANK YOU </a:t>
            </a: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</p:txBody>
      </p:sp>
      <p:sp>
        <p:nvSpPr>
          <p:cNvPr id="25603" name="Slide Number Placeholder 1">
            <a:extLst>
              <a:ext uri="{FF2B5EF4-FFF2-40B4-BE49-F238E27FC236}">
                <a16:creationId xmlns:a16="http://schemas.microsoft.com/office/drawing/2014/main" id="{5C5C945B-EE3E-7885-3513-579D03637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A4A539-899C-4D99-8F5E-99B765CE2D5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99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95D60-8997-B3C4-6125-4AEC2E965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2603"/>
            <a:ext cx="10972800" cy="1384300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solidFill>
                  <a:schemeClr val="bg1">
                    <a:lumMod val="50000"/>
                  </a:schemeClr>
                </a:solidFill>
              </a:rPr>
              <a:t>Table of Content 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CF05B-31EF-019F-AD65-F34A3DEB6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What are composites</a:t>
            </a:r>
          </a:p>
          <a:p>
            <a:pPr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Definitions</a:t>
            </a:r>
          </a:p>
          <a:p>
            <a:pPr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Indications  </a:t>
            </a:r>
          </a:p>
          <a:p>
            <a:pPr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Contraindications</a:t>
            </a:r>
          </a:p>
          <a:p>
            <a:pPr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Advantages </a:t>
            </a:r>
          </a:p>
          <a:p>
            <a:pPr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Disadvantages of dental composites.</a:t>
            </a:r>
          </a:p>
          <a:p>
            <a:pPr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Components of composites</a:t>
            </a:r>
          </a:p>
          <a:p>
            <a:pPr>
              <a:defRPr/>
            </a:pPr>
            <a:endParaRPr lang="en-US" sz="2400" dirty="0">
              <a:solidFill>
                <a:schemeClr val="accent4">
                  <a:lumMod val="10000"/>
                </a:schemeClr>
              </a:solidFill>
              <a:effectLst/>
            </a:endParaRPr>
          </a:p>
          <a:p>
            <a:pPr>
              <a:defRPr/>
            </a:pPr>
            <a:endParaRPr lang="en-US" sz="2400" dirty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75EEA5D-949C-8C05-05C9-8969F36397B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800" b="1">
                <a:solidFill>
                  <a:srgbClr val="66FFFF"/>
                </a:solidFill>
                <a:latin typeface="Traditional Arabic" pitchFamily="18" charset="-78"/>
              </a:rPr>
              <a:t>INTRODUCTION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A90AF1D-E4E4-F64C-D4C6-4E582DFB713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>
                <a:solidFill>
                  <a:schemeClr val="bg1"/>
                </a:solidFill>
              </a:rPr>
              <a:t>Composites are presently the most popular tooth colored materials, having completely replaced silicate cement and acrylic resin.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solidFill>
                  <a:schemeClr val="bg1"/>
                </a:solidFill>
              </a:rPr>
              <a:t>Basically, composite restorative materials consist of a continuous polymeric or resin matrix in which an inorganic filler is dispersed.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3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42B8A21-BDEE-519C-F643-150C219404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-152400"/>
            <a:ext cx="7772400" cy="11430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0000"/>
                </a:solidFill>
              </a:rPr>
              <a:t>KEY FACTS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084E635-83B5-4B95-580D-E326A3499DB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752600" y="838200"/>
            <a:ext cx="8686800" cy="5715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2800" b="1">
                <a:solidFill>
                  <a:schemeClr val="bg1"/>
                </a:solidFill>
                <a:effectLst/>
              </a:rPr>
              <a:t>Composites were derived from a latin word – ‘COMPOSITUS’, which means  - </a:t>
            </a:r>
          </a:p>
          <a:p>
            <a:pPr eaLnBrk="1" hangingPunct="1">
              <a:buFontTx/>
              <a:buNone/>
            </a:pPr>
            <a:endParaRPr lang="en-US" altLang="en-US" sz="2800" b="1">
              <a:solidFill>
                <a:schemeClr val="bg1"/>
              </a:solidFill>
              <a:effectLst/>
            </a:endParaRPr>
          </a:p>
          <a:p>
            <a:pPr eaLnBrk="1" hangingPunct="1"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     # </a:t>
            </a:r>
            <a:r>
              <a:rPr lang="en-US" altLang="en-US" sz="2800" b="1" i="1" u="sng">
                <a:solidFill>
                  <a:schemeClr val="bg1"/>
                </a:solidFill>
                <a:effectLst/>
              </a:rPr>
              <a:t>COM</a:t>
            </a:r>
            <a:r>
              <a:rPr lang="en-US" altLang="en-US" sz="2800" b="1">
                <a:solidFill>
                  <a:schemeClr val="bg1"/>
                </a:solidFill>
                <a:effectLst/>
              </a:rPr>
              <a:t> = TOGETHER</a:t>
            </a:r>
          </a:p>
          <a:p>
            <a:pPr eaLnBrk="1" hangingPunct="1"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effectLst/>
              </a:rPr>
              <a:t>     # </a:t>
            </a:r>
            <a:r>
              <a:rPr lang="en-US" altLang="en-US" sz="2800" b="1" i="1" u="sng">
                <a:solidFill>
                  <a:schemeClr val="bg1"/>
                </a:solidFill>
                <a:effectLst/>
              </a:rPr>
              <a:t>POUERO</a:t>
            </a:r>
            <a:r>
              <a:rPr lang="en-US" altLang="en-US" sz="2800" b="1">
                <a:solidFill>
                  <a:schemeClr val="bg1"/>
                </a:solidFill>
                <a:effectLst/>
              </a:rPr>
              <a:t> = TO PLACE.</a:t>
            </a:r>
          </a:p>
          <a:p>
            <a:pPr eaLnBrk="1" hangingPunct="1">
              <a:buFontTx/>
              <a:buNone/>
            </a:pPr>
            <a:endParaRPr lang="en-US" altLang="en-US" sz="2800" b="1">
              <a:solidFill>
                <a:schemeClr val="bg1"/>
              </a:solidFill>
              <a:effectLst/>
            </a:endParaRPr>
          </a:p>
          <a:p>
            <a:pPr eaLnBrk="1" hangingPunct="1"/>
            <a:r>
              <a:rPr lang="en-US" altLang="en-US" sz="2800" b="1">
                <a:solidFill>
                  <a:schemeClr val="bg1"/>
                </a:solidFill>
                <a:effectLst/>
              </a:rPr>
              <a:t>ADA / ANSI SPECIFICATION NO. = 27</a:t>
            </a:r>
          </a:p>
          <a:p>
            <a:pPr eaLnBrk="1" hangingPunct="1"/>
            <a:r>
              <a:rPr lang="en-US" altLang="en-US" sz="2800" b="1">
                <a:solidFill>
                  <a:schemeClr val="bg1"/>
                </a:solidFill>
                <a:effectLst/>
              </a:rPr>
              <a:t>Composites were introduced in national bureau of standards (now called national institute of standard technology) by </a:t>
            </a:r>
            <a:r>
              <a:rPr lang="en-US" altLang="en-US" sz="2800" b="1" i="1" u="sng">
                <a:solidFill>
                  <a:srgbClr val="FF0000"/>
                </a:solidFill>
                <a:effectLst/>
              </a:rPr>
              <a:t>R.L Bowen in 1962</a:t>
            </a:r>
            <a:r>
              <a:rPr lang="en-US" altLang="en-US" sz="2800" b="1">
                <a:solidFill>
                  <a:srgbClr val="FF0000"/>
                </a:solidFill>
                <a:effectLst/>
              </a:rPr>
              <a:t>.</a:t>
            </a:r>
          </a:p>
          <a:p>
            <a:pPr eaLnBrk="1" hangingPunct="1"/>
            <a:endParaRPr lang="en-US" altLang="en-US" b="1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7D33716-946B-FDED-A83D-01BE9DBCF7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0"/>
            <a:ext cx="7772400" cy="8382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b="1" u="sng" dirty="0">
                <a:solidFill>
                  <a:srgbClr val="FF0000"/>
                </a:solidFill>
              </a:rPr>
              <a:t>DEFINITIONS</a:t>
            </a:r>
            <a:r>
              <a:rPr lang="en-US" dirty="0"/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5408A7C-E53D-8590-4928-375F200A2CC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752600" y="914400"/>
            <a:ext cx="86106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600" b="1" u="sng" dirty="0">
                <a:solidFill>
                  <a:schemeClr val="bg1"/>
                </a:solidFill>
              </a:rPr>
              <a:t>BY ANUSAVICE</a:t>
            </a:r>
            <a:r>
              <a:rPr lang="en-US" sz="2600" b="1" dirty="0">
                <a:solidFill>
                  <a:schemeClr val="bg1"/>
                </a:solidFill>
              </a:rPr>
              <a:t> –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6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3000" b="1" dirty="0"/>
              <a:t>                       </a:t>
            </a:r>
            <a:r>
              <a:rPr lang="en-US" sz="3000" b="1" i="1" u="sng" dirty="0">
                <a:solidFill>
                  <a:schemeClr val="hlink"/>
                </a:solidFill>
              </a:rPr>
              <a:t>COMPOSITE</a:t>
            </a:r>
            <a:endParaRPr lang="en-US" sz="3700" b="1" dirty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solidFill>
                  <a:schemeClr val="bg1"/>
                </a:solidFill>
              </a:rPr>
              <a:t>  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solidFill>
                  <a:schemeClr val="bg1"/>
                </a:solidFill>
              </a:rPr>
              <a:t>  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A solid compound formed from 2 or more distinct phases / materials (e.g.-Particles in a metal matrix), which are combined to produce properties superior to or those of the individual constituents.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i="1" dirty="0">
                <a:effectLst/>
                <a:latin typeface="Arial" pitchFamily="34" charset="0"/>
                <a:cs typeface="Arial" pitchFamily="34" charset="0"/>
              </a:rPr>
              <a:t>                                     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4A70D80-1FC9-5306-A40C-F5B8B1885378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DENTAL COMPOSITE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br>
              <a:rPr lang="en-US" sz="4000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8688BDD-9AA6-2D26-1951-B631CDBBC0AB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b="1" dirty="0">
                <a:solidFill>
                  <a:schemeClr val="bg1"/>
                </a:solidFill>
              </a:rPr>
              <a:t>A highly cross-linked polymeric material reinforced by a dispersion of amorphous silica, glass, crystalline quartz or organic resin filler particles &amp;/or short </a:t>
            </a:r>
            <a:r>
              <a:rPr lang="en-US" sz="3600" b="1" dirty="0" err="1">
                <a:solidFill>
                  <a:schemeClr val="bg1"/>
                </a:solidFill>
              </a:rPr>
              <a:t>fibres</a:t>
            </a:r>
            <a:r>
              <a:rPr lang="en-US" sz="3600" b="1" dirty="0">
                <a:solidFill>
                  <a:schemeClr val="bg1"/>
                </a:solidFill>
              </a:rPr>
              <a:t> bounded to the matrix by a coupling agent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35E348E-1053-D79D-CDBB-D76CD023F8B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-304800"/>
            <a:ext cx="7772400" cy="1143000"/>
          </a:xfr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i="1" u="sng" dirty="0">
                <a:solidFill>
                  <a:srgbClr val="FF0000"/>
                </a:solidFill>
              </a:rPr>
              <a:t>INDICATIONS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144D187-C3F9-99B4-0B43-B617A0F9D4B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524000" y="685800"/>
            <a:ext cx="9144000" cy="647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dirty="0">
                <a:solidFill>
                  <a:schemeClr val="bg1"/>
                </a:solidFill>
              </a:rPr>
              <a:t>Initial Class – I &amp; II lesions using modified conservative tooth preparations.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36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36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36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36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>
                <a:solidFill>
                  <a:schemeClr val="bg1"/>
                </a:solidFill>
              </a:rPr>
              <a:t>Pit &amp;fissure sealants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>
                <a:solidFill>
                  <a:schemeClr val="bg1"/>
                </a:solidFill>
              </a:rPr>
              <a:t>As inlays in posterior teeth.</a:t>
            </a:r>
          </a:p>
        </p:txBody>
      </p:sp>
      <p:pic>
        <p:nvPicPr>
          <p:cNvPr id="26628" name="Picture 2">
            <a:extLst>
              <a:ext uri="{FF2B5EF4-FFF2-40B4-BE49-F238E27FC236}">
                <a16:creationId xmlns:a16="http://schemas.microsoft.com/office/drawing/2014/main" id="{7B01D47C-F2C3-80BF-AB31-4903A68CF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752601"/>
            <a:ext cx="2133600" cy="228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3">
            <a:extLst>
              <a:ext uri="{FF2B5EF4-FFF2-40B4-BE49-F238E27FC236}">
                <a16:creationId xmlns:a16="http://schemas.microsoft.com/office/drawing/2014/main" id="{FE3A083A-84FF-B6D7-E4E6-52C5D64D8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176" y="1752600"/>
            <a:ext cx="23336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>
            <a:extLst>
              <a:ext uri="{FF2B5EF4-FFF2-40B4-BE49-F238E27FC236}">
                <a16:creationId xmlns:a16="http://schemas.microsoft.com/office/drawing/2014/main" id="{3384C610-3774-ACE5-4EA4-8AB68B539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264" y="1820864"/>
            <a:ext cx="3151187" cy="221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13B47757-2A11-8A79-18E4-3F723D68C34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52600" y="685800"/>
            <a:ext cx="8686800" cy="61722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800" dirty="0">
                <a:solidFill>
                  <a:schemeClr val="bg1"/>
                </a:solidFill>
              </a:rPr>
              <a:t>Moderate sized Class – I, II, V restorations.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800" dirty="0">
                <a:solidFill>
                  <a:schemeClr val="bg1"/>
                </a:solidFill>
              </a:rPr>
              <a:t>Class – III, IV, VI restorations.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800" dirty="0">
                <a:solidFill>
                  <a:schemeClr val="bg1"/>
                </a:solidFill>
              </a:rPr>
              <a:t>Preventive / conservative restorations.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800" dirty="0">
                <a:solidFill>
                  <a:schemeClr val="bg1"/>
                </a:solidFill>
              </a:rPr>
              <a:t>Cements for indirect restorations &amp; orthodontic brackets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27651" name="Picture 5">
            <a:extLst>
              <a:ext uri="{FF2B5EF4-FFF2-40B4-BE49-F238E27FC236}">
                <a16:creationId xmlns:a16="http://schemas.microsoft.com/office/drawing/2014/main" id="{7D7B3567-1837-ECA7-D61B-B85E564B9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191000"/>
            <a:ext cx="2438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>
            <a:extLst>
              <a:ext uri="{FF2B5EF4-FFF2-40B4-BE49-F238E27FC236}">
                <a16:creationId xmlns:a16="http://schemas.microsoft.com/office/drawing/2014/main" id="{4428237D-5AB0-1697-3D20-FA87A60B7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188" y="4229100"/>
            <a:ext cx="4341812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5">
            <a:extLst>
              <a:ext uri="{FF2B5EF4-FFF2-40B4-BE49-F238E27FC236}">
                <a16:creationId xmlns:a16="http://schemas.microsoft.com/office/drawing/2014/main" id="{BAD3327F-9216-5432-7713-056713CC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0"/>
            <a:ext cx="8382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0000"/>
                </a:solidFill>
              </a:rPr>
              <a:t>Indication </a:t>
            </a:r>
            <a:endParaRPr lang="en-IN" altLang="en-US" sz="4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807</Words>
  <Application>Microsoft Office PowerPoint</Application>
  <PresentationFormat>Widescreen</PresentationFormat>
  <Paragraphs>154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Algerian</vt:lpstr>
      <vt:lpstr>Arial</vt:lpstr>
      <vt:lpstr>Book Antiqua</vt:lpstr>
      <vt:lpstr>Calibri</vt:lpstr>
      <vt:lpstr>Calibri Light</vt:lpstr>
      <vt:lpstr>Courier New</vt:lpstr>
      <vt:lpstr>Tahoma</vt:lpstr>
      <vt:lpstr>Times New Roman</vt:lpstr>
      <vt:lpstr>Traditional Arabic</vt:lpstr>
      <vt:lpstr>Wingdings</vt:lpstr>
      <vt:lpstr>Office Theme</vt:lpstr>
      <vt:lpstr>Ocean</vt:lpstr>
      <vt:lpstr>PowerPoint Presentation</vt:lpstr>
      <vt:lpstr>Specific learning Objectives </vt:lpstr>
      <vt:lpstr>Table of Content </vt:lpstr>
      <vt:lpstr>INTRODUCTION</vt:lpstr>
      <vt:lpstr>KEY FACTS </vt:lpstr>
      <vt:lpstr>DEFINITIONS </vt:lpstr>
      <vt:lpstr>DENTAL COMPOSITE  </vt:lpstr>
      <vt:lpstr>INDICATIONS</vt:lpstr>
      <vt:lpstr>PowerPoint Presentation</vt:lpstr>
      <vt:lpstr>PowerPoint Presentation</vt:lpstr>
      <vt:lpstr>ADVANTAGES</vt:lpstr>
      <vt:lpstr>PowerPoint Presentation</vt:lpstr>
      <vt:lpstr>CONTRAINDICATIONS</vt:lpstr>
      <vt:lpstr>DISADVANTAGES</vt:lpstr>
      <vt:lpstr>PowerPoint Presentation</vt:lpstr>
      <vt:lpstr>PowerPoint Presentation</vt:lpstr>
      <vt:lpstr>PowerPoint Presentation</vt:lpstr>
      <vt:lpstr>PowerPoint Presentation</vt:lpstr>
      <vt:lpstr>Disadvantages </vt:lpstr>
      <vt:lpstr>FACTORS AFFECTING LONGEVITY</vt:lpstr>
      <vt:lpstr>PowerPoint Presentation</vt:lpstr>
      <vt:lpstr> Teaching Materials  </vt:lpstr>
      <vt:lpstr>TAKE HOME MESSEGE/ FOR THE TOPIC COVERED (SUMMARY)  </vt:lpstr>
      <vt:lpstr>Question &amp; Answer Session</vt:lpstr>
      <vt:lpstr>REFERENCES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GAURAV DEORE</dc:creator>
  <cp:lastModifiedBy>shalvi wadighare</cp:lastModifiedBy>
  <cp:revision>10</cp:revision>
  <dcterms:created xsi:type="dcterms:W3CDTF">2023-04-18T18:19:34Z</dcterms:created>
  <dcterms:modified xsi:type="dcterms:W3CDTF">2023-04-19T04:47:32Z</dcterms:modified>
</cp:coreProperties>
</file>